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58" r:id="rId4"/>
    <p:sldId id="282" r:id="rId5"/>
    <p:sldId id="281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5" r:id="rId18"/>
    <p:sldId id="276" r:id="rId19"/>
    <p:sldId id="283" r:id="rId20"/>
    <p:sldId id="277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75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00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4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4630400" cy="82387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56290" y="3783724"/>
            <a:ext cx="12785834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5250"/>
              </a:lnSpc>
            </a:pPr>
            <a:r>
              <a:rPr lang="en-US" sz="4200" b="1" dirty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Movie Recommendation </a:t>
            </a:r>
            <a: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Systems</a:t>
            </a:r>
            <a:b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</a:br>
            <a: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Design Implementation </a:t>
            </a:r>
            <a:r>
              <a:rPr lang="en-US" sz="4200" b="1" dirty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and </a:t>
            </a:r>
            <a: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Evaluation</a:t>
            </a:r>
            <a:b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</a:br>
            <a:r>
              <a:rPr lang="en-US" sz="4200" b="1" dirty="0" smtClean="0">
                <a:solidFill>
                  <a:schemeClr val="bg1"/>
                </a:solidFill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By: MRS Team</a:t>
            </a:r>
            <a:endParaRPr lang="en-US" sz="4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144"/>
            <a:ext cx="4099035" cy="2310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5" y="41153"/>
            <a:ext cx="3972910" cy="2260121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366" y="0"/>
            <a:ext cx="6385032" cy="822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1890" y="3783724"/>
            <a:ext cx="7930055" cy="349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5250"/>
              </a:lnSpc>
            </a:pPr>
            <a:r>
              <a:rPr lang="en-US" sz="4200" b="1" dirty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Movie Recommendation </a:t>
            </a:r>
            <a: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Systems</a:t>
            </a:r>
            <a:b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</a:br>
            <a: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Design Implementation </a:t>
            </a:r>
            <a:r>
              <a:rPr lang="en-US" sz="4200" b="1" dirty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and </a:t>
            </a:r>
            <a: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Evaluation</a:t>
            </a:r>
          </a:p>
          <a:p>
            <a:pPr lvl="0" algn="ctr">
              <a:lnSpc>
                <a:spcPts val="5250"/>
              </a:lnSpc>
            </a:pPr>
            <a: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/>
            </a:r>
            <a:b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</a:br>
            <a:r>
              <a:rPr lang="en-US" sz="4200" b="1" dirty="0" smtClean="0">
                <a:latin typeface="Garamond" panose="02020404030301010803" pitchFamily="18" charset="0"/>
                <a:ea typeface="Fraunces Extra Bold" pitchFamily="34" charset="-122"/>
                <a:cs typeface="Fraunces Extra Bold" pitchFamily="34" charset="-120"/>
              </a:rPr>
              <a:t>By: MRS Team</a:t>
            </a:r>
            <a:endParaRPr lang="en-US" sz="4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465576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465576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465576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65792" y="5715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4709160" y="5715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232904" y="425196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5394960" y="2103120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It excels in explicit rating data and is computationally less intensive.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838944" y="2980944"/>
            <a:ext cx="3858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Although more complex methods exist, KNN provides a strong baseline with lower costs.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50976" y="3566160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KNN is chosen for its simplicity and interpretability.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886968"/>
            <a:ext cx="12984480" cy="69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30"/>
              </a:lnSpc>
              <a:buNone/>
            </a:pPr>
            <a:r>
              <a:rPr lang="en-US" sz="434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Justification of Algorithms/Explanation of KNN</a:t>
            </a:r>
            <a:endParaRPr lang="en-US" sz="434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609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630021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407408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264" y="2514600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670255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047488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291693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612648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Potential improvements include modularizing code for scalability.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Algorithm Effectiveness/Evaluation of Code Structure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5"/>
          <p:cNvSpPr/>
          <p:nvPr/>
        </p:nvSpPr>
        <p:spPr>
          <a:xfrm>
            <a:off x="950976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Code is readable and logically organized, enhancing maintainability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710928" y="352958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Use of csr_matrix optimizes memory usage, especially for large sparse datasets.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274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61441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48188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570585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5641848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More advanced systems might employ SVD or deep learning, but KNN remains effective in current scope.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Text 3"/>
          <p:cNvSpPr/>
          <p:nvPr/>
        </p:nvSpPr>
        <p:spPr>
          <a:xfrm>
            <a:off x="1609344" y="4754880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S</a:t>
            </a:r>
            <a:r>
              <a:rPr lang="en-US" sz="2800" dirty="0" smtClean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cikit-learn</a:t>
            </a: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, scipy, and pandas provide foundational tools for data manipulation.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03849" y="2967486"/>
            <a:ext cx="9592573" cy="124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Libraries and Tools/Essential Technologies Utilized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04952"/>
            <a:ext cx="4871545" cy="781969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910443" y="1113411"/>
            <a:ext cx="612321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Implementation and Deployment</a:t>
            </a:r>
            <a:endParaRPr lang="en-US" sz="464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2"/>
          <p:cNvSpPr/>
          <p:nvPr/>
        </p:nvSpPr>
        <p:spPr>
          <a:xfrm>
            <a:off x="603850" y="947057"/>
            <a:ext cx="1544646" cy="1035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 smtClean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05</a:t>
            </a:r>
            <a:endParaRPr lang="en-US" sz="641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03196" y="2111849"/>
            <a:ext cx="8503920" cy="23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03336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6071616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950976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Tuned the n_neighbors hyperparameter for optimal performance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177272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Each value of k is evaluated using </a:t>
            </a:r>
            <a:r>
              <a:rPr lang="en-US" sz="2800" dirty="0" smtClean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Precision</a:t>
            </a: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 </a:t>
            </a:r>
            <a:r>
              <a:rPr lang="en-US" sz="2800" dirty="0" smtClean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K </a:t>
            </a: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to refine recommendations.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Hyperparameter Tuning/Evaluating Hyperparameters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46" y="4014216"/>
            <a:ext cx="3858768" cy="17190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823" y="4014216"/>
            <a:ext cx="3858768" cy="171907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72997" y="2081338"/>
            <a:ext cx="693563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0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Deployment Strategy/Deployment Steps</a:t>
            </a:r>
            <a:endParaRPr lang="en-US" sz="44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10362567" y="4251960"/>
            <a:ext cx="33832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969696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Steps involved local execution and public sharing, allowing user interaction without local execution.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 2"/>
          <p:cNvSpPr/>
          <p:nvPr/>
        </p:nvSpPr>
        <p:spPr>
          <a:xfrm>
            <a:off x="5763394" y="4398264"/>
            <a:ext cx="338328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DEDED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Deployed the model using ngrok to make the Flask application accessible via a public URL.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81" y="172528"/>
            <a:ext cx="5191721" cy="797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916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9280" y="41696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781544" y="593445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257032" y="32186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54126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F1 Score, harmonizing precision and recall, offers balanced metric insight.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710928" y="309067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Recall assesses how many relevant items from the test set are actually recommended.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50976" y="431596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Precision measures the proportion of recommended movies that are relevant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2139043" y="1139080"/>
            <a:ext cx="11558668" cy="680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Evaluation Metrics and Analysis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3"/>
          <p:cNvSpPr/>
          <p:nvPr/>
        </p:nvSpPr>
        <p:spPr>
          <a:xfrm>
            <a:off x="922239" y="950318"/>
            <a:ext cx="1645266" cy="78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 smtClean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06</a:t>
            </a:r>
            <a:endParaRPr lang="en-US" sz="641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50" y="1991021"/>
            <a:ext cx="7132320" cy="20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32" y="3456432"/>
            <a:ext cx="15179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456432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3225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Test Case Design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Text 1"/>
          <p:cNvSpPr/>
          <p:nvPr/>
        </p:nvSpPr>
        <p:spPr>
          <a:xfrm>
            <a:off x="7626096" y="4901184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Specific titles used include "Man of Steel," "Star Wars," "The Amazing Spider-Man 2," and "Avatar."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2"/>
          <p:cNvSpPr/>
          <p:nvPr/>
        </p:nvSpPr>
        <p:spPr>
          <a:xfrm>
            <a:off x="960120" y="4901184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Created a test set with a mix of popular franchises and standalone blockbusters to evaluate model efficacy.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4032504"/>
            <a:ext cx="1188720" cy="11887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04748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427464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177272" y="416966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Limitations exist due to a small, manually curated test set and semantic-based matching.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220724" y="2350008"/>
            <a:ext cx="331470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Analysis of Results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4"/>
          <p:cNvSpPr/>
          <p:nvPr/>
        </p:nvSpPr>
        <p:spPr>
          <a:xfrm>
            <a:off x="950976" y="416966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The model shows strong performance with metrics indicating high relevance in retrieval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992086" y="1051559"/>
            <a:ext cx="6085658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Results Interpretation and Opportunities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Text 0"/>
          <p:cNvSpPr/>
          <p:nvPr/>
        </p:nvSpPr>
        <p:spPr>
          <a:xfrm>
            <a:off x="1097933" y="750137"/>
            <a:ext cx="1041110" cy="90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4800" i="1" dirty="0" smtClean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07</a:t>
            </a:r>
            <a:endParaRPr lang="en-US" sz="54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950976" y="1741934"/>
            <a:ext cx="8046720" cy="60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889887" y="1182414"/>
            <a:ext cx="8504155" cy="85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Future Work</a:t>
            </a:r>
            <a:endParaRPr lang="en-US" sz="4660" b="1" i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86" y="141890"/>
            <a:ext cx="5401031" cy="7835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093" y="2325592"/>
            <a:ext cx="7015655" cy="3578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Incorporate Item-Based Collaborative Filtering</a:t>
            </a:r>
            <a:endParaRPr lang="en-US" sz="2800" kern="1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ea typeface="Aptos"/>
              <a:cs typeface="Arabic Typesetting" panose="03020402040406030203" pitchFamily="66" charset="-78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Address the Cold Start Problem</a:t>
            </a:r>
            <a:endParaRPr lang="en-US" sz="2800" kern="1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ea typeface="Aptos"/>
              <a:cs typeface="Arabic Typesetting" panose="03020402040406030203" pitchFamily="66" charset="-78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Explore Hybrid Approaches blending both filtering </a:t>
            </a:r>
            <a:r>
              <a:rPr lang="en-US" sz="2800" b="1" kern="0" dirty="0" smtClean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methods</a:t>
            </a:r>
            <a:endParaRPr lang="ar-EG" sz="2800" b="1" kern="0" dirty="0" smtClean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ea typeface="Times New Roman" panose="02020603050405020304" pitchFamily="18" charset="0"/>
              <a:cs typeface="Arabic Typesetting" panose="03020402040406030203" pitchFamily="66" charset="-78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User Feedback </a:t>
            </a:r>
            <a:r>
              <a:rPr lang="en-US" sz="2800" b="1" kern="0" dirty="0" smtClean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Loop</a:t>
            </a:r>
            <a:endParaRPr lang="ar-EG" sz="2800" b="1" kern="0" dirty="0" smtClean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ea typeface="Times New Roman" panose="02020603050405020304" pitchFamily="18" charset="0"/>
              <a:cs typeface="Arabic Typesetting" panose="03020402040406030203" pitchFamily="66" charset="-78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Times New Roman" panose="02020603050405020304" pitchFamily="18" charset="0"/>
                <a:cs typeface="Arabic Typesetting" panose="03020402040406030203" pitchFamily="66" charset="-78"/>
              </a:rPr>
              <a:t>Performance Scaling</a:t>
            </a:r>
            <a:endParaRPr lang="en-US" sz="2800" kern="1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ea typeface="Aptos"/>
              <a:cs typeface="Arabic Typesetting" panose="03020402040406030203" pitchFamily="66" charset="-78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800" kern="100" dirty="0">
              <a:latin typeface="Arabic Typesetting" panose="03020402040406030203" pitchFamily="66" charset="-78"/>
              <a:ea typeface="Aptos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330024">
            <a:off x="5061510" y="2724912"/>
            <a:ext cx="4507385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291072" y="4123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598664" y="59253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291072" y="55046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 smtClean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8403336" y="48188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7598664" y="3703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 smtClean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950976" y="1181152"/>
            <a:ext cx="12865608" cy="128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6000" b="1" i="1" dirty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Summary of System Capabilities</a:t>
            </a:r>
            <a:endParaRPr lang="en-US" sz="6000" b="1" i="1" dirty="0">
              <a:solidFill>
                <a:schemeClr val="accent6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9" name="Text 1"/>
          <p:cNvSpPr/>
          <p:nvPr/>
        </p:nvSpPr>
        <p:spPr>
          <a:xfrm>
            <a:off x="1464596" y="2926541"/>
            <a:ext cx="3224561" cy="39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Data Preprocessing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70543" y="3319111"/>
            <a:ext cx="35828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Ensures clean, enriched input for accurate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recommendations.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70543" y="5457460"/>
            <a:ext cx="2972437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Evaluation &amp; Extensibility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3" name="Text 11"/>
          <p:cNvSpPr/>
          <p:nvPr/>
        </p:nvSpPr>
        <p:spPr>
          <a:xfrm>
            <a:off x="1424273" y="5879591"/>
            <a:ext cx="4105951" cy="12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Validated with standard metrics and designed for future enhancements.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044548" y="2989834"/>
            <a:ext cx="421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Content-Based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5" name="Text 5"/>
          <p:cNvSpPr/>
          <p:nvPr/>
        </p:nvSpPr>
        <p:spPr>
          <a:xfrm>
            <a:off x="9153438" y="3540030"/>
            <a:ext cx="4567034" cy="599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Uses NLP techniques for personalized movie suggestions.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25643" y="5737835"/>
            <a:ext cx="5918650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Collaborative Filtering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53438" y="6207194"/>
            <a:ext cx="5268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Leverages user similarity to recommend unseen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movies.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39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05164" y="1928911"/>
            <a:ext cx="13303258" cy="2081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CONTENTS</a:t>
            </a:r>
            <a:endParaRPr lang="en-US" sz="641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ext 1"/>
          <p:cNvSpPr/>
          <p:nvPr/>
        </p:nvSpPr>
        <p:spPr>
          <a:xfrm>
            <a:off x="1120929" y="3102023"/>
            <a:ext cx="3626069" cy="1021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1. Introduction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Text 0"/>
          <p:cNvSpPr/>
          <p:nvPr/>
        </p:nvSpPr>
        <p:spPr>
          <a:xfrm>
            <a:off x="1078992" y="4389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4. 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Algorithm Choice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78992" y="50292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6. 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Evaluation Metrics and Analysis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 3"/>
          <p:cNvSpPr/>
          <p:nvPr/>
        </p:nvSpPr>
        <p:spPr>
          <a:xfrm>
            <a:off x="7571232" y="37581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3</a:t>
            </a: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. 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Model Selection and Implementation</a:t>
            </a:r>
            <a:endParaRPr lang="en-US" sz="232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71232" y="43891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5. 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Implementation and Deployment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71232" y="502920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7. 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Results Interpretation and Opportunities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3"/>
          <p:cNvSpPr/>
          <p:nvPr/>
        </p:nvSpPr>
        <p:spPr>
          <a:xfrm>
            <a:off x="1078992" y="3758184"/>
            <a:ext cx="9657326" cy="630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2</a:t>
            </a:r>
            <a:r>
              <a:rPr lang="en-US" sz="2800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. </a:t>
            </a:r>
            <a:r>
              <a:rPr lang="en-US" sz="2800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Metadata preprocessing phase</a:t>
            </a:r>
            <a:endParaRPr lang="en-US" sz="232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38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798379" y="677917"/>
            <a:ext cx="8576441" cy="1135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30"/>
              </a:lnSpc>
              <a:buNone/>
            </a:pPr>
            <a:r>
              <a:rPr lang="en-US" sz="6420" b="1" dirty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Thank</a:t>
            </a:r>
            <a:r>
              <a:rPr lang="en-US" sz="642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 You</a:t>
            </a:r>
            <a:endParaRPr lang="en-US" sz="642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71" y="1539713"/>
            <a:ext cx="3209597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52" y="1539713"/>
            <a:ext cx="3918716" cy="255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2057" y="4338645"/>
            <a:ext cx="2041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u="sng" dirty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ea typeface="Aptos"/>
                <a:cs typeface="Arabic Typesetting" panose="03020402040406030203" pitchFamily="66" charset="-78"/>
              </a:rPr>
              <a:t>Team Members</a:t>
            </a:r>
            <a:endParaRPr lang="en-US" sz="2800" i="1" u="sng" dirty="0">
              <a:solidFill>
                <a:schemeClr val="accent6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5814" y="4954209"/>
            <a:ext cx="7021286" cy="246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kern="1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  MennaTallah </a:t>
            </a:r>
            <a:r>
              <a:rPr lang="en-US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Srour </a:t>
            </a:r>
            <a:r>
              <a:rPr lang="en-US" b="1" kern="1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Mohamed (TL)</a:t>
            </a:r>
            <a:endParaRPr lang="en-US" b="1" kern="1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Aptos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endParaRPr lang="en-US" sz="1100" kern="100" dirty="0">
              <a:solidFill>
                <a:schemeClr val="accent6">
                  <a:lumMod val="50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Yassmin yousery imam Muhammad</a:t>
            </a:r>
          </a:p>
          <a:p>
            <a:pPr algn="ctr">
              <a:lnSpc>
                <a:spcPct val="115000"/>
              </a:lnSpc>
            </a:pPr>
            <a:endParaRPr lang="en-US" sz="1100" kern="100" dirty="0">
              <a:solidFill>
                <a:schemeClr val="accent6">
                  <a:lumMod val="50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Hassan Elsayed Abdelfattah</a:t>
            </a:r>
          </a:p>
          <a:p>
            <a:pPr algn="ctr">
              <a:lnSpc>
                <a:spcPct val="115000"/>
              </a:lnSpc>
            </a:pPr>
            <a:endParaRPr lang="en-US" sz="1100" kern="100" dirty="0">
              <a:solidFill>
                <a:schemeClr val="accent6">
                  <a:lumMod val="50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Khalid Omar Sedik</a:t>
            </a:r>
          </a:p>
          <a:p>
            <a:pPr algn="ctr">
              <a:lnSpc>
                <a:spcPct val="115000"/>
              </a:lnSpc>
            </a:pPr>
            <a:endParaRPr lang="en-US" sz="1100" kern="100" dirty="0">
              <a:solidFill>
                <a:schemeClr val="accent6">
                  <a:lumMod val="50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Noha Yahia Ibrahim Elsaadawy</a:t>
            </a:r>
            <a:endParaRPr lang="en-US" sz="1100" kern="100" dirty="0">
              <a:solidFill>
                <a:schemeClr val="accent6">
                  <a:lumMod val="50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18597" y="4983221"/>
            <a:ext cx="3829438" cy="99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Recommendation systems are crucial tools for engaging users in content platforms.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ext 1"/>
          <p:cNvSpPr/>
          <p:nvPr/>
        </p:nvSpPr>
        <p:spPr>
          <a:xfrm>
            <a:off x="5381244" y="4983221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They aim to predict and suggest items that are likely to satisfy the user's preferences.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43796" y="4915417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This presentation focuses on a movie recommendation system combining both content-based and collaborative filtering techniques.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2104" y="3519577"/>
            <a:ext cx="12984480" cy="1035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Overview of Recommendation Systems</a:t>
            </a:r>
            <a:endParaRPr lang="en-US" sz="469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1677698"/>
            <a:ext cx="106201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01</a:t>
            </a:r>
            <a:endParaRPr lang="en-US" sz="641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86" y="1677698"/>
            <a:ext cx="12034583" cy="1243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68" y="2628209"/>
            <a:ext cx="12985605" cy="36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07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776" y="3729873"/>
            <a:ext cx="4142232" cy="302281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729873"/>
            <a:ext cx="4142232" cy="302281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10" y="3729873"/>
            <a:ext cx="4224958" cy="302281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078992" y="455371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0"/>
              </a:lnSpc>
            </a:pPr>
            <a:r>
              <a:rPr lang="en-US" sz="2800" b="1" dirty="0">
                <a:solidFill>
                  <a:schemeClr val="bg2"/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Data Cleaning</a:t>
            </a:r>
            <a:endParaRPr lang="en-US" sz="2800" b="1" dirty="0">
              <a:solidFill>
                <a:schemeClr val="bg2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3"/>
          <p:cNvSpPr/>
          <p:nvPr/>
        </p:nvSpPr>
        <p:spPr>
          <a:xfrm>
            <a:off x="953412" y="4872204"/>
            <a:ext cx="3963221" cy="1633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Irrelevant columns like social media likes and budget were removed. Textual data such as genres and keywords were normalized for consistency</a:t>
            </a:r>
            <a:r>
              <a:rPr lang="en-US" sz="1700" dirty="0">
                <a:solidFill>
                  <a:schemeClr val="bg2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5416856" y="4553712"/>
            <a:ext cx="274689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Handling Missing Values</a:t>
            </a:r>
            <a:endParaRPr lang="en-US" sz="28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499098" y="4897088"/>
            <a:ext cx="3891789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Missing critical fields were filled using the OMDb API, with mean/mode imputation for numeric and categorical data. Manual cleanup addressed malformed strings and non-standard characters.</a:t>
            </a:r>
            <a:endParaRPr lang="en-US" sz="24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88217" y="4897089"/>
            <a:ext cx="3354817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sz="2400" dirty="0">
                <a:solidFill>
                  <a:srgbClr val="D9E1FF"/>
                </a:solidFill>
                <a:latin typeface="Arabic Typesetting" panose="03020402040406030203" pitchFamily="66" charset="-78"/>
                <a:ea typeface="Martel Sans Light" pitchFamily="34" charset="-122"/>
                <a:cs typeface="Arabic Typesetting" panose="03020402040406030203" pitchFamily="66" charset="-78"/>
              </a:rPr>
              <a:t>The enriched dataset was saved as updated_movies.csv, ready for use in recommendation algorithms.</a:t>
            </a:r>
            <a:endParaRPr lang="en-US" sz="24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888217" y="4553712"/>
            <a:ext cx="2547342" cy="45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Arabic Typesetting" panose="03020402040406030203" pitchFamily="66" charset="-78"/>
                <a:ea typeface="Kanit" pitchFamily="34" charset="-122"/>
                <a:cs typeface="Arabic Typesetting" panose="03020402040406030203" pitchFamily="66" charset="-78"/>
              </a:rPr>
              <a:t>Final Output</a:t>
            </a:r>
            <a:endParaRPr lang="en-US" sz="28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5" name="Text 1"/>
          <p:cNvSpPr/>
          <p:nvPr/>
        </p:nvSpPr>
        <p:spPr>
          <a:xfrm>
            <a:off x="2008414" y="1441311"/>
            <a:ext cx="11546959" cy="74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70"/>
              </a:lnSpc>
            </a:pPr>
            <a:r>
              <a:rPr lang="en-US" sz="440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Metadata preprocessing phase</a:t>
            </a:r>
            <a:endParaRPr lang="en-US" sz="4400" b="1" i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6" name="Text 4"/>
          <p:cNvSpPr/>
          <p:nvPr/>
        </p:nvSpPr>
        <p:spPr>
          <a:xfrm>
            <a:off x="832105" y="1325355"/>
            <a:ext cx="1110996" cy="106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480" i="1" dirty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02</a:t>
            </a:r>
            <a:endParaRPr lang="en-US" sz="648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6" y="2680391"/>
            <a:ext cx="1298448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46480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813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74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40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Model Selection and Implementation</a:t>
            </a:r>
            <a:endParaRPr lang="en-US" sz="44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54681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03911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163824"/>
            <a:ext cx="12984480" cy="103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480" i="1" dirty="0" smtClean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03</a:t>
            </a:r>
            <a:endParaRPr lang="en-US" sz="6480" dirty="0"/>
          </a:p>
        </p:txBody>
      </p:sp>
      <p:sp>
        <p:nvSpPr>
          <p:cNvPr id="10" name="Text 5"/>
          <p:cNvSpPr/>
          <p:nvPr/>
        </p:nvSpPr>
        <p:spPr>
          <a:xfrm>
            <a:off x="832104" y="2596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92279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24912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6632" y="2622751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291072" y="4123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598664" y="59253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291072" y="55046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8403336" y="48188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7598664" y="3703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0177272" y="4690872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TF-IDF vectors are calculated for that feature across all movies.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4" name="Text 6"/>
          <p:cNvSpPr/>
          <p:nvPr/>
        </p:nvSpPr>
        <p:spPr>
          <a:xfrm>
            <a:off x="9710928" y="315468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 feature (such as genre or actor) is selected for analysis.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710928" y="6519672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Cosine similarity scores are computed to find likeness.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50976" y="576986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Top similar movies are filtered and sorted by IMDb score to increase recommendation quality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969264"/>
            <a:ext cx="12984480" cy="149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Content-Based Filtering </a:t>
            </a:r>
            <a:r>
              <a:rPr lang="en-US" sz="469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Workflow</a:t>
            </a:r>
            <a:r>
              <a:rPr lang="ar-EG" sz="469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 </a:t>
            </a:r>
            <a:r>
              <a:rPr lang="en-US" sz="469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Steps </a:t>
            </a:r>
            <a:r>
              <a:rPr lang="en-US" sz="469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for Implementation</a:t>
            </a:r>
            <a:endParaRPr lang="en-US" sz="469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950976" y="375818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User inputs a movie title or tag.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4434840"/>
            <a:ext cx="4142232" cy="11247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4434840"/>
            <a:ext cx="4142232" cy="11247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434840"/>
            <a:ext cx="4142232" cy="112471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86400" y="455371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969696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Split data (e.g., 80% train, 20% test) for training and evaluation.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 1"/>
          <p:cNvSpPr/>
          <p:nvPr/>
        </p:nvSpPr>
        <p:spPr>
          <a:xfrm>
            <a:off x="1078992" y="455371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DEDED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Load user ratings and movie metadata, ensuring all data is clean and merged.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Text 2"/>
          <p:cNvSpPr/>
          <p:nvPr/>
        </p:nvSpPr>
        <p:spPr>
          <a:xfrm>
            <a:off x="832104" y="2670048"/>
            <a:ext cx="12984480" cy="149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70"/>
              </a:lnSpc>
              <a:buNone/>
            </a:pPr>
            <a:r>
              <a:rPr lang="en-US" sz="469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Collaborative Filtering Workflow/Data Preparation and Processing</a:t>
            </a:r>
            <a:endParaRPr lang="en-US" sz="469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893808" y="4553712"/>
            <a:ext cx="36758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DEDED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Build a sparse matrix of users vs. movie ratings to model relationships.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28432" y="61813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3429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50992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352958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Find similar users and recommend movies they liked that the target user hasn't seen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Collaborative Filtering </a:t>
            </a:r>
            <a:r>
              <a:rPr lang="en-US" sz="464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Workflow/</a:t>
            </a:r>
            <a:br>
              <a:rPr lang="en-US" sz="464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</a:br>
            <a:r>
              <a:rPr lang="en-US" sz="4640" b="1" dirty="0" smtClean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Model </a:t>
            </a:r>
            <a:r>
              <a:rPr lang="en-US" sz="464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Training and Recommendation Generation</a:t>
            </a:r>
            <a:endParaRPr lang="en-US" sz="464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710928" y="612648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Evaluate model performance using metrics like Precision@k.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50976" y="4535424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Use KNN with cosine similarity on the sparse matrix to capture user preference</a:t>
            </a:r>
            <a:r>
              <a:rPr lang="en-US" sz="1850" dirty="0">
                <a:solidFill>
                  <a:srgbClr val="696969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71246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952" y="3712464"/>
            <a:ext cx="1435608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968" y="3712464"/>
            <a:ext cx="1435608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509320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Collaborative Filtering (KNN) is based on user behavior, suitable for diverse datasets.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7" name="Text 1"/>
          <p:cNvSpPr/>
          <p:nvPr/>
        </p:nvSpPr>
        <p:spPr>
          <a:xfrm>
            <a:off x="9848088" y="5093208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This hybrid approach is efficient for both new and experienced users, increasing robustness.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509320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800" dirty="0">
                <a:solidFill>
                  <a:srgbClr val="696969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Content-Based Filtering (TF-IDF) leverages movie metadata for recommendations.</a:t>
            </a:r>
            <a:endParaRPr lang="en-US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Text 3"/>
          <p:cNvSpPr/>
          <p:nvPr/>
        </p:nvSpPr>
        <p:spPr>
          <a:xfrm>
            <a:off x="973183" y="2331720"/>
            <a:ext cx="1298448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Justification of Algorithms/Reasoning for Algorithm Selection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 2"/>
          <p:cNvSpPr/>
          <p:nvPr/>
        </p:nvSpPr>
        <p:spPr>
          <a:xfrm>
            <a:off x="2122714" y="1106424"/>
            <a:ext cx="1180490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20"/>
              </a:lnSpc>
              <a:buNone/>
            </a:pPr>
            <a:r>
              <a:rPr lang="en-US" sz="4660" b="1" i="1" dirty="0">
                <a:solidFill>
                  <a:srgbClr val="13614E"/>
                </a:solidFill>
                <a:latin typeface="Arabic Typesetting" panose="03020402040406030203" pitchFamily="66" charset="-78"/>
                <a:ea typeface="思源宋体-Medium" pitchFamily="34" charset="-122"/>
                <a:cs typeface="Arabic Typesetting" panose="03020402040406030203" pitchFamily="66" charset="-78"/>
              </a:rPr>
              <a:t>Algorithm Choice</a:t>
            </a:r>
            <a:endParaRPr lang="en-US" sz="466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Text 3"/>
          <p:cNvSpPr/>
          <p:nvPr/>
        </p:nvSpPr>
        <p:spPr>
          <a:xfrm>
            <a:off x="822961" y="914400"/>
            <a:ext cx="1185454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 smtClean="0">
                <a:solidFill>
                  <a:srgbClr val="13614E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04</a:t>
            </a:r>
            <a:endParaRPr lang="en-US" sz="641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" y="1906524"/>
            <a:ext cx="12984480" cy="36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821</Words>
  <Application>Microsoft Office PowerPoint</Application>
  <PresentationFormat>Custom</PresentationFormat>
  <Paragraphs>151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Arabic Typesetting</vt:lpstr>
      <vt:lpstr>Arial</vt:lpstr>
      <vt:lpstr>Calibri</vt:lpstr>
      <vt:lpstr>Fraunces Extra Bold</vt:lpstr>
      <vt:lpstr>Garamond</vt:lpstr>
      <vt:lpstr>Kanit</vt:lpstr>
      <vt:lpstr>Martel Sans Light</vt:lpstr>
      <vt:lpstr>Symbol</vt:lpstr>
      <vt:lpstr>Times New Roman</vt:lpstr>
      <vt:lpstr>思源宋体-Medium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Digital</cp:lastModifiedBy>
  <cp:revision>31</cp:revision>
  <dcterms:created xsi:type="dcterms:W3CDTF">2025-04-14T06:30:10Z</dcterms:created>
  <dcterms:modified xsi:type="dcterms:W3CDTF">2025-04-17T13:42:18Z</dcterms:modified>
</cp:coreProperties>
</file>